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9" r:id="rId3"/>
    <p:sldId id="263" r:id="rId4"/>
    <p:sldId id="264" r:id="rId5"/>
    <p:sldId id="265" r:id="rId6"/>
    <p:sldId id="270" r:id="rId7"/>
    <p:sldId id="266" r:id="rId8"/>
    <p:sldId id="267" r:id="rId9"/>
    <p:sldId id="268" r:id="rId10"/>
    <p:sldId id="269" r:id="rId11"/>
    <p:sldId id="26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21"/>
    <p:restoredTop sz="94708"/>
  </p:normalViewPr>
  <p:slideViewPr>
    <p:cSldViewPr snapToGrid="0" snapToObjects="1">
      <p:cViewPr varScale="1">
        <p:scale>
          <a:sx n="115" d="100"/>
          <a:sy n="115" d="100"/>
        </p:scale>
        <p:origin x="49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ulinė skaidrė">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880CA-BD75-214E-B0D9-6940B45767B5}"/>
              </a:ext>
            </a:extLst>
          </p:cNvPr>
          <p:cNvSpPr>
            <a:spLocks noGrp="1"/>
          </p:cNvSpPr>
          <p:nvPr>
            <p:ph type="ctrTitle"/>
          </p:nvPr>
        </p:nvSpPr>
        <p:spPr>
          <a:xfrm>
            <a:off x="1534274" y="1184008"/>
            <a:ext cx="9144000" cy="2387600"/>
          </a:xfrm>
        </p:spPr>
        <p:txBody>
          <a:bodyPr anchor="b"/>
          <a:lstStyle>
            <a:lvl1pPr algn="l">
              <a:defRPr sz="6000">
                <a:solidFill>
                  <a:schemeClr val="bg2"/>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6F94869F-B345-4245-9D40-47482D29D0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DEE9AC3-64CB-7346-BFE4-04030F7ED6D0}"/>
              </a:ext>
            </a:extLst>
          </p:cNvPr>
          <p:cNvSpPr>
            <a:spLocks noGrp="1"/>
          </p:cNvSpPr>
          <p:nvPr>
            <p:ph type="dt" sz="half" idx="10"/>
          </p:nvPr>
        </p:nvSpPr>
        <p:spPr>
          <a:xfrm>
            <a:off x="838200" y="6356350"/>
            <a:ext cx="2743200" cy="365125"/>
          </a:xfrm>
          <a:prstGeom prst="rect">
            <a:avLst/>
          </a:prstGeom>
        </p:spPr>
        <p:txBody>
          <a:bodyPr/>
          <a:lstStyle/>
          <a:p>
            <a:fld id="{6977B0D5-F7C9-F442-9A8D-7F27FD5C8854}" type="datetimeFigureOut">
              <a:rPr lang="en-US" smtClean="0"/>
              <a:t>1/19/2022</a:t>
            </a:fld>
            <a:endParaRPr lang="en-US"/>
          </a:p>
        </p:txBody>
      </p:sp>
      <p:sp>
        <p:nvSpPr>
          <p:cNvPr id="5" name="Footer Placeholder 4">
            <a:extLst>
              <a:ext uri="{FF2B5EF4-FFF2-40B4-BE49-F238E27FC236}">
                <a16:creationId xmlns:a16="http://schemas.microsoft.com/office/drawing/2014/main" id="{24454098-5B55-DB45-8D09-D96BA92975F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59FA4FF-86DC-1841-99F1-958B7AF33DF6}"/>
              </a:ext>
            </a:extLst>
          </p:cNvPr>
          <p:cNvSpPr>
            <a:spLocks noGrp="1"/>
          </p:cNvSpPr>
          <p:nvPr>
            <p:ph type="sldNum" sz="quarter" idx="12"/>
          </p:nvPr>
        </p:nvSpPr>
        <p:spPr>
          <a:xfrm>
            <a:off x="8610600" y="6356350"/>
            <a:ext cx="2743200" cy="365125"/>
          </a:xfrm>
          <a:prstGeom prst="rect">
            <a:avLst/>
          </a:prstGeom>
        </p:spPr>
        <p:txBody>
          <a:bodyPr/>
          <a:lstStyle/>
          <a:p>
            <a:fld id="{CA693565-13B3-A14E-8C0C-87065C1E18C8}" type="slidenum">
              <a:rPr lang="en-US" smtClean="0"/>
              <a:t>‹#›</a:t>
            </a:fld>
            <a:endParaRPr lang="en-US"/>
          </a:p>
        </p:txBody>
      </p:sp>
    </p:spTree>
    <p:extLst>
      <p:ext uri="{BB962C8B-B14F-4D97-AF65-F5344CB8AC3E}">
        <p14:creationId xmlns:p14="http://schemas.microsoft.com/office/powerpoint/2010/main" val="2039861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ulinė su turini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BABF4-2A59-FD47-BE99-956233676A9E}"/>
              </a:ext>
            </a:extLst>
          </p:cNvPr>
          <p:cNvSpPr>
            <a:spLocks noGrp="1"/>
          </p:cNvSpPr>
          <p:nvPr>
            <p:ph type="title"/>
          </p:nvPr>
        </p:nvSpPr>
        <p:spPr>
          <a:xfrm>
            <a:off x="560799" y="714446"/>
            <a:ext cx="5161908" cy="1325563"/>
          </a:xfrm>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3DB5C03C-C718-284D-B827-5212079F8E55}"/>
              </a:ext>
            </a:extLst>
          </p:cNvPr>
          <p:cNvSpPr>
            <a:spLocks noGrp="1"/>
          </p:cNvSpPr>
          <p:nvPr>
            <p:ph idx="1"/>
          </p:nvPr>
        </p:nvSpPr>
        <p:spPr>
          <a:xfrm>
            <a:off x="6051478" y="716016"/>
            <a:ext cx="5291192" cy="531491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68E6638-19E2-F149-BE8E-3FE0E2EF1FB8}"/>
              </a:ext>
            </a:extLst>
          </p:cNvPr>
          <p:cNvSpPr>
            <a:spLocks noGrp="1"/>
          </p:cNvSpPr>
          <p:nvPr>
            <p:ph type="dt" sz="half" idx="10"/>
          </p:nvPr>
        </p:nvSpPr>
        <p:spPr>
          <a:xfrm>
            <a:off x="838200" y="6356350"/>
            <a:ext cx="2743200" cy="365125"/>
          </a:xfrm>
          <a:prstGeom prst="rect">
            <a:avLst/>
          </a:prstGeom>
        </p:spPr>
        <p:txBody>
          <a:bodyPr/>
          <a:lstStyle/>
          <a:p>
            <a:fld id="{6977B0D5-F7C9-F442-9A8D-7F27FD5C8854}" type="datetimeFigureOut">
              <a:rPr lang="en-US" smtClean="0"/>
              <a:t>1/19/2022</a:t>
            </a:fld>
            <a:endParaRPr lang="en-US"/>
          </a:p>
        </p:txBody>
      </p:sp>
      <p:sp>
        <p:nvSpPr>
          <p:cNvPr id="5" name="Footer Placeholder 4">
            <a:extLst>
              <a:ext uri="{FF2B5EF4-FFF2-40B4-BE49-F238E27FC236}">
                <a16:creationId xmlns:a16="http://schemas.microsoft.com/office/drawing/2014/main" id="{FB3C8E13-D5F5-C049-B39B-10C5129542E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30FD0A4-542E-6F4F-8E83-1640106BFF5D}"/>
              </a:ext>
            </a:extLst>
          </p:cNvPr>
          <p:cNvSpPr>
            <a:spLocks noGrp="1"/>
          </p:cNvSpPr>
          <p:nvPr>
            <p:ph type="sldNum" sz="quarter" idx="12"/>
          </p:nvPr>
        </p:nvSpPr>
        <p:spPr>
          <a:xfrm>
            <a:off x="8610600" y="6356350"/>
            <a:ext cx="2743200" cy="365125"/>
          </a:xfrm>
          <a:prstGeom prst="rect">
            <a:avLst/>
          </a:prstGeom>
        </p:spPr>
        <p:txBody>
          <a:bodyPr/>
          <a:lstStyle/>
          <a:p>
            <a:fld id="{CA693565-13B3-A14E-8C0C-87065C1E18C8}" type="slidenum">
              <a:rPr lang="en-US" smtClean="0"/>
              <a:t>‹#›</a:t>
            </a:fld>
            <a:endParaRPr lang="en-US"/>
          </a:p>
        </p:txBody>
      </p:sp>
    </p:spTree>
    <p:extLst>
      <p:ext uri="{BB962C8B-B14F-4D97-AF65-F5344CB8AC3E}">
        <p14:creationId xmlns:p14="http://schemas.microsoft.com/office/powerpoint/2010/main" val="1402295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kirtukas">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555F5-FDF4-EA40-8F82-DFA305963ECF}"/>
              </a:ext>
            </a:extLst>
          </p:cNvPr>
          <p:cNvSpPr>
            <a:spLocks noGrp="1"/>
          </p:cNvSpPr>
          <p:nvPr>
            <p:ph type="title"/>
          </p:nvPr>
        </p:nvSpPr>
        <p:spPr>
          <a:xfrm>
            <a:off x="842124" y="898080"/>
            <a:ext cx="10515600" cy="2852737"/>
          </a:xfrm>
        </p:spPr>
        <p:txBody>
          <a:bodyPr anchor="b"/>
          <a:lstStyle>
            <a:lvl1pPr algn="ctr">
              <a:defRPr sz="60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EA9AC362-0A3F-7349-B0EC-CB47745A2A91}"/>
              </a:ext>
            </a:extLst>
          </p:cNvPr>
          <p:cNvSpPr>
            <a:spLocks noGrp="1"/>
          </p:cNvSpPr>
          <p:nvPr>
            <p:ph type="body" idx="1"/>
          </p:nvPr>
        </p:nvSpPr>
        <p:spPr>
          <a:xfrm>
            <a:off x="831850" y="4589463"/>
            <a:ext cx="10515600"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3205190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stulpelia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14433-621D-214C-B198-4F3A37E205F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38F7104-902E-FE46-A24F-A3877E1BC05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15446DF-57F0-D64B-B3C1-BAAEC0F2032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40245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748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Turinys su išnašomi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59A975A-7442-9C41-AC8D-CE35FBC46B3F}"/>
              </a:ext>
            </a:extLst>
          </p:cNvPr>
          <p:cNvSpPr/>
          <p:nvPr userDrawn="1"/>
        </p:nvSpPr>
        <p:spPr>
          <a:xfrm>
            <a:off x="0" y="0"/>
            <a:ext cx="502406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82F7AD-86C8-224E-B4C5-78217CBABB7E}"/>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F961EA71-96D8-ED48-A586-E905D3D6A1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a:extLst>
              <a:ext uri="{FF2B5EF4-FFF2-40B4-BE49-F238E27FC236}">
                <a16:creationId xmlns:a16="http://schemas.microsoft.com/office/drawing/2014/main" id="{80D80CB7-50EF-B04A-AE8A-1C8F3E293D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Tree>
    <p:extLst>
      <p:ext uri="{BB962C8B-B14F-4D97-AF65-F5344CB8AC3E}">
        <p14:creationId xmlns:p14="http://schemas.microsoft.com/office/powerpoint/2010/main" val="2586857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Tekstas ir paveiksliuka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088520D-DBC3-BB44-9246-BE858631BFC7}"/>
              </a:ext>
            </a:extLst>
          </p:cNvPr>
          <p:cNvSpPr/>
          <p:nvPr userDrawn="1"/>
        </p:nvSpPr>
        <p:spPr>
          <a:xfrm>
            <a:off x="0" y="0"/>
            <a:ext cx="502406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3F3D0E-BFA9-8A44-8A75-2118867E1976}"/>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GB" dirty="0"/>
              <a:t>Click to edit Master title style</a:t>
            </a:r>
            <a:endParaRPr lang="en-US" dirty="0"/>
          </a:p>
        </p:txBody>
      </p:sp>
      <p:sp>
        <p:nvSpPr>
          <p:cNvPr id="3" name="Picture Placeholder 2">
            <a:extLst>
              <a:ext uri="{FF2B5EF4-FFF2-40B4-BE49-F238E27FC236}">
                <a16:creationId xmlns:a16="http://schemas.microsoft.com/office/drawing/2014/main" id="{77D3828B-5D53-6F4D-9225-B1BC7FF8A0C3}"/>
              </a:ext>
            </a:extLst>
          </p:cNvPr>
          <p:cNvSpPr>
            <a:spLocks noGrp="1"/>
          </p:cNvSpPr>
          <p:nvPr>
            <p:ph type="pic" idx="1"/>
          </p:nvPr>
        </p:nvSpPr>
        <p:spPr>
          <a:xfrm>
            <a:off x="5003515" y="0"/>
            <a:ext cx="7188485"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4572435-5C15-F045-8E08-249B3EFC0C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800327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lnas ekranas">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6875636A-8727-4142-91B7-1C68F450CCC9}"/>
              </a:ext>
            </a:extLst>
          </p:cNvPr>
          <p:cNvSpPr>
            <a:spLocks noGrp="1"/>
          </p:cNvSpPr>
          <p:nvPr>
            <p:ph type="pic" idx="1"/>
          </p:nvPr>
        </p:nvSpPr>
        <p:spPr>
          <a:xfrm>
            <a:off x="1" y="0"/>
            <a:ext cx="121920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1026561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0B62B7-7E8D-6B4B-BF82-9989CBB73E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0CCC59A2-177B-5E43-BA84-B810E1A5FA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635949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 id="2147483656" r:id="rId6"/>
    <p:sldLayoutId id="2147483657" r:id="rId7"/>
    <p:sldLayoutId id="2147483659" r:id="rId8"/>
  </p:sldLayoutIdLst>
  <p:txStyles>
    <p:titleStyle>
      <a:lvl1pPr algn="l" defTabSz="914400" rtl="0" eaLnBrk="1" latinLnBrk="0" hangingPunct="1">
        <a:lnSpc>
          <a:spcPct val="90000"/>
        </a:lnSpc>
        <a:spcBef>
          <a:spcPct val="0"/>
        </a:spcBef>
        <a:buNone/>
        <a:defRPr sz="44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Clr>
          <a:schemeClr val="tx2"/>
        </a:buClr>
        <a:buFont typeface="Wingdings" pitchFamily="2" charset="2"/>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Clr>
          <a:schemeClr val="tx2"/>
        </a:buClr>
        <a:buFont typeface="Wingdings" pitchFamily="2" charset="2"/>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Clr>
          <a:schemeClr val="tx2"/>
        </a:buClr>
        <a:buFont typeface="Wingdings" pitchFamily="2" charset="2"/>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Clr>
          <a:schemeClr val="tx2"/>
        </a:buClr>
        <a:buFont typeface="Wingdings" pitchFamily="2" charset="2"/>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Clr>
          <a:schemeClr val="tx2"/>
        </a:buClr>
        <a:buFont typeface="Wingdings" pitchFamily="2" charset="2"/>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A0D33D-344F-0249-907A-2D2DECBC6E57}"/>
              </a:ext>
            </a:extLst>
          </p:cNvPr>
          <p:cNvPicPr>
            <a:picLocks noChangeAspect="1"/>
          </p:cNvPicPr>
          <p:nvPr/>
        </p:nvPicPr>
        <p:blipFill>
          <a:blip r:embed="rId2"/>
          <a:stretch>
            <a:fillRect/>
          </a:stretch>
        </p:blipFill>
        <p:spPr>
          <a:xfrm>
            <a:off x="4503255" y="2238118"/>
            <a:ext cx="3296750" cy="2082158"/>
          </a:xfrm>
          <a:prstGeom prst="rect">
            <a:avLst/>
          </a:prstGeom>
        </p:spPr>
      </p:pic>
    </p:spTree>
    <p:extLst>
      <p:ext uri="{BB962C8B-B14F-4D97-AF65-F5344CB8AC3E}">
        <p14:creationId xmlns:p14="http://schemas.microsoft.com/office/powerpoint/2010/main" val="4090516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p:cNvPicPr>
            <a:picLocks noChangeAspect="1"/>
          </p:cNvPicPr>
          <p:nvPr/>
        </p:nvPicPr>
        <p:blipFill>
          <a:blip r:embed="rId2"/>
          <a:stretch>
            <a:fillRect/>
          </a:stretch>
        </p:blipFill>
        <p:spPr>
          <a:xfrm>
            <a:off x="307571" y="392835"/>
            <a:ext cx="11496501" cy="6257348"/>
          </a:xfrm>
          <a:prstGeom prst="rect">
            <a:avLst/>
          </a:prstGeom>
        </p:spPr>
      </p:pic>
    </p:spTree>
    <p:extLst>
      <p:ext uri="{BB962C8B-B14F-4D97-AF65-F5344CB8AC3E}">
        <p14:creationId xmlns:p14="http://schemas.microsoft.com/office/powerpoint/2010/main" val="1493680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48446-F137-F74E-BED5-8DD9E93196CE}"/>
              </a:ext>
            </a:extLst>
          </p:cNvPr>
          <p:cNvSpPr>
            <a:spLocks noGrp="1"/>
          </p:cNvSpPr>
          <p:nvPr>
            <p:ph type="ctrTitle"/>
          </p:nvPr>
        </p:nvSpPr>
        <p:spPr/>
        <p:txBody>
          <a:bodyPr/>
          <a:lstStyle/>
          <a:p>
            <a:pPr algn="ctr"/>
            <a:r>
              <a:rPr lang="en-US" dirty="0"/>
              <a:t>PABAIGA</a:t>
            </a:r>
          </a:p>
        </p:txBody>
      </p:sp>
    </p:spTree>
    <p:extLst>
      <p:ext uri="{BB962C8B-B14F-4D97-AF65-F5344CB8AC3E}">
        <p14:creationId xmlns:p14="http://schemas.microsoft.com/office/powerpoint/2010/main" val="1694100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tačiakampis 2"/>
          <p:cNvSpPr/>
          <p:nvPr/>
        </p:nvSpPr>
        <p:spPr>
          <a:xfrm>
            <a:off x="349135" y="989215"/>
            <a:ext cx="11463250" cy="5386090"/>
          </a:xfrm>
          <a:prstGeom prst="rect">
            <a:avLst/>
          </a:prstGeom>
        </p:spPr>
        <p:txBody>
          <a:bodyPr wrap="square">
            <a:spAutoFit/>
          </a:bodyPr>
          <a:lstStyle/>
          <a:p>
            <a:r>
              <a:rPr lang="lt-LT" b="1" dirty="0"/>
              <a:t>Kviečiame bendruomenę susipažinti su atnaujintais 2022-01-17 įsigaliojusiais reagavimo į teigiamą                                   covid-19 atvejį algoritmais, taikomais mokykloje.</a:t>
            </a:r>
            <a:endParaRPr lang="lt-LT" dirty="0"/>
          </a:p>
          <a:p>
            <a:r>
              <a:rPr lang="lt-LT" dirty="0"/>
              <a:t> </a:t>
            </a:r>
            <a:endParaRPr lang="lt-LT" dirty="0"/>
          </a:p>
          <a:p>
            <a:r>
              <a:rPr lang="lt-LT" sz="1600" dirty="0"/>
              <a:t>Siekiant suvaldyti ir užkirsti kelią viruso plitimui, sudaryti galimybę mokytis kontaktiniu būdu bei atsižvelgiant į sėkmingą patirtį 2021 metų pavasarį, raginame tęsti reguliarų savanorišką mokinių testavimą.</a:t>
            </a:r>
          </a:p>
          <a:p>
            <a:r>
              <a:rPr lang="lt-LT" sz="1600" dirty="0"/>
              <a:t>Atkreipiame dėmesį, kad testavimas kaupinių PGR metodu (1-4  klasėse) bus vykdomas ugdymo įstaigos klasėje tik tais atvejais, jei testuotis sutinka ne mažiau nei 30 proc. visų klasės mokinių (procentinė dalis skaičiuojama neatsižvelgiant į tai, kokiam skaičiui mokinių testavimas nereikalingas). Teigiamą kaupinį sudariusių pradinukų tėvai iškart iš laboratorijos gauna SMS apie būtiną izoliaciją ir registraciją PGR tyrimui norint gauti patikslinimą kuris iš kaupinio dalyvių serga Covid-19.</a:t>
            </a:r>
          </a:p>
          <a:p>
            <a:r>
              <a:rPr lang="lt-LT" sz="1600" dirty="0"/>
              <a:t>Testavimas savikontrolės metodu (5-8 klasėse) atliekamas neatsižvelgiant į tai, kokia dalis mokinių sutiko testuotis (testuojama tiek, kiek sutiko).</a:t>
            </a:r>
          </a:p>
          <a:p>
            <a:r>
              <a:rPr lang="lt-LT" sz="1600" dirty="0"/>
              <a:t>Profilaktiškai testuojami bus tik tie mokiniai, kurių atstovai pagal įstatymą pasirašytinai sutinka dalyvauti testavime, todėl būtina pateikti pasirašytus mokinių atstovų sutikimus dėl dalyvavimo tyrime. Mokslo metų eigoje pakeitus sprendimą dėl profilaktinių testavimų – sprendimas galės  būti atšaukiamas rašytiniu laisvos formos prašymu.</a:t>
            </a:r>
          </a:p>
          <a:p>
            <a:r>
              <a:rPr lang="lt-LT" sz="1600" dirty="0"/>
              <a:t>Sutikimo forma atsisiųsti ir užpildyti. Sutikimus galima užpildyti ir pas mokyklos budėtoją.</a:t>
            </a:r>
          </a:p>
          <a:p>
            <a:r>
              <a:rPr lang="lt-LT" sz="1600" dirty="0"/>
              <a:t>Ugdymo įstaigose nustačius COVID-19 atvejį yra vadovaujamasi sveikatos apsaugos ministro įsakymo Nr. V-352 „Dėl Lietuvos Respublikos sveikatos apsaugos ministro 2020 m. kovo 12 d. įsakymo Nr. V-352 „Dėl Asmenų, sergančių COVID-19 liga (</a:t>
            </a:r>
            <a:r>
              <a:rPr lang="lt-LT" sz="1600" dirty="0" err="1"/>
              <a:t>koronaviruso</a:t>
            </a:r>
            <a:r>
              <a:rPr lang="lt-LT" sz="1600" dirty="0"/>
              <a:t> infekcija), asmenų, įtariamų, kad serga COVID-19 liga (</a:t>
            </a:r>
            <a:r>
              <a:rPr lang="lt-LT" sz="1600" dirty="0" err="1"/>
              <a:t>koronaviruso</a:t>
            </a:r>
            <a:r>
              <a:rPr lang="lt-LT" sz="1600" dirty="0"/>
              <a:t> infekcija), ir asmenų, turėjusių sąlytį, izoliavimo namuose, kitoje gyvenamojoje vietoje ar savivaldybės administracijos numatytose patalpose taisyklių patvirtinimo“ pakeitimo“  9 priedu.</a:t>
            </a:r>
          </a:p>
          <a:p>
            <a:r>
              <a:rPr lang="lt-LT" sz="1600" dirty="0"/>
              <a:t>https://e-seimas.lrs.lt/V-352</a:t>
            </a:r>
          </a:p>
          <a:p>
            <a:endParaRPr lang="lt-LT" dirty="0"/>
          </a:p>
        </p:txBody>
      </p:sp>
    </p:spTree>
    <p:extLst>
      <p:ext uri="{BB962C8B-B14F-4D97-AF65-F5344CB8AC3E}">
        <p14:creationId xmlns:p14="http://schemas.microsoft.com/office/powerpoint/2010/main" val="1791218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descr="http://www.pliaterytes.lt/wp-content/uploads/2022/01/Screenshot_1-1.jpg"/>
          <p:cNvPicPr/>
          <p:nvPr/>
        </p:nvPicPr>
        <p:blipFill>
          <a:blip r:embed="rId2">
            <a:extLst>
              <a:ext uri="{28A0092B-C50C-407E-A947-70E740481C1C}">
                <a14:useLocalDpi xmlns:a14="http://schemas.microsoft.com/office/drawing/2010/main" val="0"/>
              </a:ext>
            </a:extLst>
          </a:blip>
          <a:srcRect/>
          <a:stretch>
            <a:fillRect/>
          </a:stretch>
        </p:blipFill>
        <p:spPr bwMode="auto">
          <a:xfrm>
            <a:off x="332509" y="266006"/>
            <a:ext cx="11288684" cy="6409113"/>
          </a:xfrm>
          <a:prstGeom prst="rect">
            <a:avLst/>
          </a:prstGeom>
          <a:noFill/>
          <a:ln>
            <a:noFill/>
          </a:ln>
        </p:spPr>
      </p:pic>
    </p:spTree>
    <p:extLst>
      <p:ext uri="{BB962C8B-B14F-4D97-AF65-F5344CB8AC3E}">
        <p14:creationId xmlns:p14="http://schemas.microsoft.com/office/powerpoint/2010/main" val="2995482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ačiakampis 3"/>
          <p:cNvSpPr/>
          <p:nvPr/>
        </p:nvSpPr>
        <p:spPr>
          <a:xfrm>
            <a:off x="216131" y="124691"/>
            <a:ext cx="11587942" cy="6186309"/>
          </a:xfrm>
          <a:prstGeom prst="rect">
            <a:avLst/>
          </a:prstGeom>
        </p:spPr>
        <p:txBody>
          <a:bodyPr wrap="square">
            <a:spAutoFit/>
          </a:bodyPr>
          <a:lstStyle/>
          <a:p>
            <a:r>
              <a:rPr lang="lt-LT" dirty="0" smtClean="0"/>
              <a:t>                                     </a:t>
            </a:r>
            <a:r>
              <a:rPr lang="lt-LT" dirty="0" smtClean="0">
                <a:solidFill>
                  <a:schemeClr val="accent2"/>
                </a:solidFill>
              </a:rPr>
              <a:t>Nuo </a:t>
            </a:r>
            <a:r>
              <a:rPr lang="lt-LT" dirty="0">
                <a:solidFill>
                  <a:schemeClr val="accent2"/>
                </a:solidFill>
              </a:rPr>
              <a:t>2022-01-17 įsigaliojo pakeitimai</a:t>
            </a:r>
            <a:r>
              <a:rPr lang="lt-LT" dirty="0" smtClean="0">
                <a:solidFill>
                  <a:schemeClr val="accent2"/>
                </a:solidFill>
              </a:rPr>
              <a:t>:</a:t>
            </a:r>
          </a:p>
          <a:p>
            <a:endParaRPr lang="lt-LT" dirty="0"/>
          </a:p>
          <a:p>
            <a:r>
              <a:rPr lang="lt-LT" dirty="0"/>
              <a:t>•	izoliacijos trukmė sąlytį turėjusiems asmenims sutrumpėjo iki 7 d.</a:t>
            </a:r>
          </a:p>
          <a:p>
            <a:r>
              <a:rPr lang="lt-LT" dirty="0"/>
              <a:t>•	esant kontaktui ugdymo įstaigoje: nebus izoliuojami greituosius testus atliekantys mokiniai ir darbuotojai</a:t>
            </a:r>
          </a:p>
          <a:p>
            <a:r>
              <a:rPr lang="lt-LT" dirty="0"/>
              <a:t>•	jeigu gyventojas turėjo sąlytį su kartu gyvenančiu asmeniu, izoliacijos laikas bus skaičiuojamas nuo asmens, kuriam patvirtinta COVID-19 liga, teigiamo PGR tyrimo atlikimo dienos. Turėjusiems sąlytį ugdymo įstaigoje izoliacijos laikas bus skaičiuojamas nuo paskutinio kontakto dienos.</a:t>
            </a:r>
          </a:p>
          <a:p>
            <a:r>
              <a:rPr lang="lt-LT" dirty="0"/>
              <a:t>•	simptominiai asmenys nedalyvauja ugdymo procese, izoliuojasi, rekomenduojama atlikti greitąjį savikontrolės testą ir registruotis tel. 1808 ar https://1808.lt/ PGR tyrimo atlikimui.</a:t>
            </a:r>
          </a:p>
          <a:p>
            <a:r>
              <a:rPr lang="lt-LT" dirty="0"/>
              <a:t>•	Klasėje esant </a:t>
            </a:r>
            <a:r>
              <a:rPr lang="lt-LT" dirty="0" err="1"/>
              <a:t>Covid</a:t>
            </a:r>
            <a:r>
              <a:rPr lang="lt-LT" dirty="0"/>
              <a:t> susirgimui, visiems asmenims, nepaisant jų imunizacijos statuso, t. y. ir paskiepytiems žmonėms, išimtis bus taikoma tik ne anksčiau kaip prieš 90 dienų COVID-19 liga persirgusiems asmenims (kuriems liga patvirtinta teigiamu PGR ar greitojo antigeno tyrimo, atliekamo laboratorijoje, rezultatu), turėjusiems rizikingą kontaktą, norint tęsti kontaktinį ugdymą bus atliekami greitieji savikontrolės testai (GAT): GAT iškart + GAT po 48 / 72 val. + GAT po 48 val. (arba artimiausią darbo dieną, jei neįmanoma išlaikyti nustatyto testavimo dažnumo).</a:t>
            </a:r>
          </a:p>
          <a:p>
            <a:r>
              <a:rPr lang="lt-LT" dirty="0"/>
              <a:t>•	Sąlytį turėję asmenys, dalyvaujantys ugdymo procese, kuriems taikoma aukščiau nurodyta testavimo tvarka , 10 dienų nuo paskutinės sąlyčio su sergančiuoju COVID-19 liga (</a:t>
            </a:r>
            <a:r>
              <a:rPr lang="lt-LT" dirty="0" err="1"/>
              <a:t>koronaviruso</a:t>
            </a:r>
            <a:r>
              <a:rPr lang="lt-LT" dirty="0"/>
              <a:t> infekcija) dienos negali dalyvauti neformaliojo vaikų švietimo ar kitose veiklose, jei jose dalyvauja kitos ugdymo įstaigos vaikai, taip pat tokie asmenys negali dalyvauti renginiuose, kitose žmonių susibūrimo vietose, rekomenduojama apriboti asmenų, su kuriais bendraujama, skaičių. Bendraujant su kitais asmenimis, tokie asmenys turi dėvėti nosį ir burną dengiančias apsaugos priemones, laikytis saugaus atstumo ir kitų bendrųjų COVID-19 ligos (</a:t>
            </a:r>
            <a:r>
              <a:rPr lang="lt-LT" dirty="0" err="1"/>
              <a:t>koronaviruso</a:t>
            </a:r>
            <a:r>
              <a:rPr lang="lt-LT" dirty="0"/>
              <a:t> infekcijos) prevencijos priemonių.</a:t>
            </a:r>
          </a:p>
          <a:p>
            <a:r>
              <a:rPr lang="lt-LT" dirty="0"/>
              <a:t>•	Persirgusiems asmenis, kai nuo teigiamo SARS-CoV-2 PGR / antigeno testo praėjo ne daugiau nei 90 dienų, testavimas ir izoliavimas netaikomas.</a:t>
            </a:r>
          </a:p>
        </p:txBody>
      </p:sp>
    </p:spTree>
    <p:extLst>
      <p:ext uri="{BB962C8B-B14F-4D97-AF65-F5344CB8AC3E}">
        <p14:creationId xmlns:p14="http://schemas.microsoft.com/office/powerpoint/2010/main" val="2097319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p:cNvPicPr>
            <a:picLocks noChangeAspect="1"/>
          </p:cNvPicPr>
          <p:nvPr/>
        </p:nvPicPr>
        <p:blipFill>
          <a:blip r:embed="rId2"/>
          <a:stretch>
            <a:fillRect/>
          </a:stretch>
        </p:blipFill>
        <p:spPr>
          <a:xfrm>
            <a:off x="1267549" y="127730"/>
            <a:ext cx="9656901" cy="6602540"/>
          </a:xfrm>
          <a:prstGeom prst="rect">
            <a:avLst/>
          </a:prstGeom>
        </p:spPr>
      </p:pic>
    </p:spTree>
    <p:extLst>
      <p:ext uri="{BB962C8B-B14F-4D97-AF65-F5344CB8AC3E}">
        <p14:creationId xmlns:p14="http://schemas.microsoft.com/office/powerpoint/2010/main" val="3797656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p:cNvPicPr>
            <a:picLocks noChangeAspect="1"/>
          </p:cNvPicPr>
          <p:nvPr/>
        </p:nvPicPr>
        <p:blipFill>
          <a:blip r:embed="rId2"/>
          <a:stretch>
            <a:fillRect/>
          </a:stretch>
        </p:blipFill>
        <p:spPr>
          <a:xfrm>
            <a:off x="282633" y="109440"/>
            <a:ext cx="11321934" cy="6639119"/>
          </a:xfrm>
          <a:prstGeom prst="rect">
            <a:avLst/>
          </a:prstGeom>
        </p:spPr>
      </p:pic>
    </p:spTree>
    <p:extLst>
      <p:ext uri="{BB962C8B-B14F-4D97-AF65-F5344CB8AC3E}">
        <p14:creationId xmlns:p14="http://schemas.microsoft.com/office/powerpoint/2010/main" val="3216425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p:cNvPicPr>
            <a:picLocks noChangeAspect="1"/>
          </p:cNvPicPr>
          <p:nvPr/>
        </p:nvPicPr>
        <p:blipFill>
          <a:blip r:embed="rId2"/>
          <a:stretch>
            <a:fillRect/>
          </a:stretch>
        </p:blipFill>
        <p:spPr>
          <a:xfrm>
            <a:off x="1345774" y="191192"/>
            <a:ext cx="7997731" cy="6375863"/>
          </a:xfrm>
          <a:prstGeom prst="rect">
            <a:avLst/>
          </a:prstGeom>
        </p:spPr>
      </p:pic>
    </p:spTree>
    <p:extLst>
      <p:ext uri="{BB962C8B-B14F-4D97-AF65-F5344CB8AC3E}">
        <p14:creationId xmlns:p14="http://schemas.microsoft.com/office/powerpoint/2010/main" val="3898119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p:cNvPicPr>
            <a:picLocks noChangeAspect="1"/>
          </p:cNvPicPr>
          <p:nvPr/>
        </p:nvPicPr>
        <p:blipFill>
          <a:blip r:embed="rId2"/>
          <a:stretch>
            <a:fillRect/>
          </a:stretch>
        </p:blipFill>
        <p:spPr>
          <a:xfrm>
            <a:off x="66503" y="108065"/>
            <a:ext cx="11671068" cy="6749935"/>
          </a:xfrm>
          <a:prstGeom prst="rect">
            <a:avLst/>
          </a:prstGeom>
        </p:spPr>
      </p:pic>
    </p:spTree>
    <p:extLst>
      <p:ext uri="{BB962C8B-B14F-4D97-AF65-F5344CB8AC3E}">
        <p14:creationId xmlns:p14="http://schemas.microsoft.com/office/powerpoint/2010/main" val="3285037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p:cNvPicPr>
            <a:picLocks noChangeAspect="1"/>
          </p:cNvPicPr>
          <p:nvPr/>
        </p:nvPicPr>
        <p:blipFill>
          <a:blip r:embed="rId2"/>
          <a:stretch>
            <a:fillRect/>
          </a:stretch>
        </p:blipFill>
        <p:spPr>
          <a:xfrm>
            <a:off x="365761" y="332510"/>
            <a:ext cx="10906298" cy="6359236"/>
          </a:xfrm>
          <a:prstGeom prst="rect">
            <a:avLst/>
          </a:prstGeom>
        </p:spPr>
      </p:pic>
    </p:spTree>
    <p:extLst>
      <p:ext uri="{BB962C8B-B14F-4D97-AF65-F5344CB8AC3E}">
        <p14:creationId xmlns:p14="http://schemas.microsoft.com/office/powerpoint/2010/main" val="2452750944"/>
      </p:ext>
    </p:extLst>
  </p:cSld>
  <p:clrMapOvr>
    <a:masterClrMapping/>
  </p:clrMapOvr>
</p:sld>
</file>

<file path=ppt/theme/theme1.xml><?xml version="1.0" encoding="utf-8"?>
<a:theme xmlns:a="http://schemas.openxmlformats.org/drawingml/2006/main" name="Office Theme">
  <a:themeElements>
    <a:clrScheme name="Vilnius sveikiau ">
      <a:dk1>
        <a:srgbClr val="5D6DB1"/>
      </a:dk1>
      <a:lt1>
        <a:srgbClr val="FFFFFF"/>
      </a:lt1>
      <a:dk2>
        <a:srgbClr val="B6462E"/>
      </a:dk2>
      <a:lt2>
        <a:srgbClr val="E6B3AE"/>
      </a:lt2>
      <a:accent1>
        <a:srgbClr val="4472C4"/>
      </a:accent1>
      <a:accent2>
        <a:srgbClr val="B6462E"/>
      </a:accent2>
      <a:accent3>
        <a:srgbClr val="A0A8D3"/>
      </a:accent3>
      <a:accent4>
        <a:srgbClr val="E19186"/>
      </a:accent4>
      <a:accent5>
        <a:srgbClr val="F8D3D0"/>
      </a:accent5>
      <a:accent6>
        <a:srgbClr val="FFFFFF"/>
      </a:accent6>
      <a:hlink>
        <a:srgbClr val="B6462E"/>
      </a:hlink>
      <a:folHlink>
        <a:srgbClr val="E1918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TotalTime>
  <Words>25</Words>
  <Application>Microsoft Office PowerPoint</Application>
  <PresentationFormat>Plačiaekranė</PresentationFormat>
  <Paragraphs>19</Paragraphs>
  <Slides>11</Slides>
  <Notes>0</Notes>
  <HiddenSlides>0</HiddenSlides>
  <MMClips>0</MMClips>
  <ScaleCrop>false</ScaleCrop>
  <HeadingPairs>
    <vt:vector size="6" baseType="variant">
      <vt:variant>
        <vt:lpstr>Naudojami šriftai</vt:lpstr>
      </vt:variant>
      <vt:variant>
        <vt:i4>4</vt:i4>
      </vt:variant>
      <vt:variant>
        <vt:lpstr>Tema</vt:lpstr>
      </vt:variant>
      <vt:variant>
        <vt:i4>1</vt:i4>
      </vt:variant>
      <vt:variant>
        <vt:lpstr>Skaidrių pavadinimai</vt:lpstr>
      </vt:variant>
      <vt:variant>
        <vt:i4>11</vt:i4>
      </vt:variant>
    </vt:vector>
  </HeadingPairs>
  <TitlesOfParts>
    <vt:vector size="16" baseType="lpstr">
      <vt:lpstr>Arial</vt:lpstr>
      <vt:lpstr>Calibri</vt:lpstr>
      <vt:lpstr>Verdana</vt:lpstr>
      <vt:lpstr>Wingdings</vt:lpstr>
      <vt:lpstr>Office Theme</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PABAIGA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Andrius Petkevičius</dc:creator>
  <cp:lastModifiedBy>Darbuotojas</cp:lastModifiedBy>
  <cp:revision>12</cp:revision>
  <dcterms:created xsi:type="dcterms:W3CDTF">2019-10-24T06:53:57Z</dcterms:created>
  <dcterms:modified xsi:type="dcterms:W3CDTF">2022-01-19T12:01:30Z</dcterms:modified>
</cp:coreProperties>
</file>