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1"/>
    <p:restoredTop sz="94708"/>
  </p:normalViewPr>
  <p:slideViewPr>
    <p:cSldViewPr snapToGrid="0" snapToObjects="1">
      <p:cViewPr>
        <p:scale>
          <a:sx n="96" d="100"/>
          <a:sy n="96" d="100"/>
        </p:scale>
        <p:origin x="-230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inė skaidr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880CA-BD75-214E-B0D9-6940B4576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274" y="118400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94869F-B345-4245-9D40-47482D29D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EE9AC3-64CB-7346-BFE4-04030F7E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7B0D5-F7C9-F442-9A8D-7F27FD5C8854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454098-5B55-DB45-8D09-D96BA929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FA4FF-86DC-1841-99F1-958B7AF3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93565-13B3-A14E-8C0C-87065C1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6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inė su turin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CBABF4-2A59-FD47-BE99-95623367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99" y="714446"/>
            <a:ext cx="5161908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B5C03C-C718-284D-B827-5212079F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478" y="716016"/>
            <a:ext cx="5291192" cy="53149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8E6638-19E2-F149-BE8E-3FE0E2EF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7B0D5-F7C9-F442-9A8D-7F27FD5C8854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C8E13-D5F5-C049-B39B-10C51295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FD0A4-542E-6F4F-8E83-1640106B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93565-13B3-A14E-8C0C-87065C1E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rtuk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555F5-FDF4-EA40-8F82-DFA30596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24" y="898080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AC362-0A3F-7349-B0EC-CB47745A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19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14433-621D-214C-B198-4F3A37E2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8F7104-902E-FE46-A24F-A3877E1B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5446DF-57F0-D64B-B3C1-BAAEC0F2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4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išnašo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9A975A-7442-9C41-AC8D-CE35FBC46B3F}"/>
              </a:ext>
            </a:extLst>
          </p:cNvPr>
          <p:cNvSpPr/>
          <p:nvPr userDrawn="1"/>
        </p:nvSpPr>
        <p:spPr>
          <a:xfrm>
            <a:off x="0" y="0"/>
            <a:ext cx="5024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2F7AD-86C8-224E-B4C5-78217CBA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61EA71-96D8-ED48-A586-E905D3D6A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D80CB7-50EF-B04A-AE8A-1C8F3E293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85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as ir paveiksliu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88520D-DBC3-BB44-9246-BE858631BFC7}"/>
              </a:ext>
            </a:extLst>
          </p:cNvPr>
          <p:cNvSpPr/>
          <p:nvPr userDrawn="1"/>
        </p:nvSpPr>
        <p:spPr>
          <a:xfrm>
            <a:off x="0" y="0"/>
            <a:ext cx="5024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F3D0E-BFA9-8A44-8A75-2118867E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D3828B-5D53-6F4D-9225-B1BC7FF8A0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03515" y="0"/>
            <a:ext cx="718848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572435-5C15-F045-8E08-249B3EFC0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32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nas ekra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875636A-8727-4142-91B7-1C68F450C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0B62B7-7E8D-6B4B-BF82-9989CBB7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CC59A2-177B-5E43-BA84-B810E1A5F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4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A0D33D-344F-0249-907A-2D2DECBC6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55" y="2238118"/>
            <a:ext cx="3296750" cy="20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1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324197"/>
            <a:ext cx="10515600" cy="1097280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Rekomendacijos ruošiantis šaltajam laikotarpiui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524279" y="1604357"/>
            <a:ext cx="10515600" cy="4485294"/>
          </a:xfrm>
        </p:spPr>
        <p:txBody>
          <a:bodyPr/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Įvertinti mokykloje esančių natūralaus vėdinimo kanalų bei klasėje esančių grotelių būklę;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Neuždarinėti </a:t>
            </a:r>
            <a:r>
              <a:rPr lang="lt-LT" dirty="0">
                <a:solidFill>
                  <a:schemeClr val="tx1"/>
                </a:solidFill>
              </a:rPr>
              <a:t>natūralaus vėdinimo kanalų grotelių esančių klasėse, tualetuose ir kitose patalpose;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Jeigu </a:t>
            </a:r>
            <a:r>
              <a:rPr lang="lt-LT" dirty="0">
                <a:solidFill>
                  <a:schemeClr val="tx1"/>
                </a:solidFill>
              </a:rPr>
              <a:t>mokyklos patalpose įrengta mechaninė vėdinimo sistema patikrinti jos veikimą, filtrų, klasėse esančių oro tiekimo ir šalinimo difuzorių būklę;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rgbClr val="FF0000"/>
                </a:solidFill>
              </a:rPr>
              <a:t>NENAUDOTI </a:t>
            </a:r>
            <a:r>
              <a:rPr lang="lt-LT" dirty="0">
                <a:solidFill>
                  <a:srgbClr val="FF0000"/>
                </a:solidFill>
              </a:rPr>
              <a:t>RECIRKULIACINIŲ VĖDINIMO SISTEMŲ.</a:t>
            </a:r>
          </a:p>
        </p:txBody>
      </p:sp>
    </p:spTree>
    <p:extLst>
      <p:ext uri="{BB962C8B-B14F-4D97-AF65-F5344CB8AC3E}">
        <p14:creationId xmlns:p14="http://schemas.microsoft.com/office/powerpoint/2010/main" val="277650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266007"/>
            <a:ext cx="10515600" cy="1072342"/>
          </a:xfrm>
        </p:spPr>
        <p:txBody>
          <a:bodyPr>
            <a:normAutofit fontScale="90000"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Priminimas apie pagrindines prevencijos priemones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1895303"/>
            <a:ext cx="10515600" cy="4194348"/>
          </a:xfrm>
        </p:spPr>
        <p:txBody>
          <a:bodyPr/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Skiepai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Patalpų </a:t>
            </a:r>
            <a:r>
              <a:rPr lang="lt-LT" dirty="0">
                <a:solidFill>
                  <a:schemeClr val="tx1"/>
                </a:solidFill>
              </a:rPr>
              <a:t>vėdinimas ir valymas </a:t>
            </a: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Sąlygų</a:t>
            </a:r>
            <a:r>
              <a:rPr lang="lt-LT" dirty="0">
                <a:solidFill>
                  <a:schemeClr val="tx1"/>
                </a:solidFill>
              </a:rPr>
              <a:t>, būtinų rankų higienai, sudarymas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Asmeninių </a:t>
            </a:r>
            <a:r>
              <a:rPr lang="lt-LT" dirty="0">
                <a:solidFill>
                  <a:schemeClr val="tx1"/>
                </a:solidFill>
              </a:rPr>
              <a:t>apsaugos priemonių dėvėjimas ir atstumo laikymasis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Ugdymo </a:t>
            </a:r>
            <a:r>
              <a:rPr lang="lt-LT" dirty="0">
                <a:solidFill>
                  <a:schemeClr val="tx1"/>
                </a:solidFill>
              </a:rPr>
              <a:t>proceso organizavimas siekiant sumažinti asmenų kontaktavimą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Informacijos </a:t>
            </a:r>
            <a:r>
              <a:rPr lang="lt-LT" dirty="0">
                <a:solidFill>
                  <a:schemeClr val="tx1"/>
                </a:solidFill>
              </a:rPr>
              <a:t>teikimas </a:t>
            </a: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Užtikrinimas</a:t>
            </a:r>
            <a:r>
              <a:rPr lang="lt-LT" dirty="0">
                <a:solidFill>
                  <a:schemeClr val="tx1"/>
                </a:solidFill>
              </a:rPr>
              <a:t>, kad simptomus jaučiantys asmenys nebūtų ugdymo įstaigoje</a:t>
            </a:r>
          </a:p>
        </p:txBody>
      </p:sp>
    </p:spTree>
    <p:extLst>
      <p:ext uri="{BB962C8B-B14F-4D97-AF65-F5344CB8AC3E}">
        <p14:creationId xmlns:p14="http://schemas.microsoft.com/office/powerpoint/2010/main" val="390259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257695"/>
            <a:ext cx="10515600" cy="1471352"/>
          </a:xfrm>
        </p:spPr>
        <p:txBody>
          <a:bodyPr>
            <a:normAutofit/>
          </a:bodyPr>
          <a:lstStyle/>
          <a:p>
            <a:pPr algn="l"/>
            <a:r>
              <a:rPr lang="lt-LT" sz="3600" dirty="0">
                <a:solidFill>
                  <a:srgbClr val="FF0000"/>
                </a:solidFill>
              </a:rPr>
              <a:t>Mokykla - vaikų antri namai. Sudarykime jiems saugias sąlygas!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2044931"/>
            <a:ext cx="5657850" cy="42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48446-F137-F74E-BED5-8DD9E9319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PABAIGA</a:t>
            </a:r>
          </a:p>
        </p:txBody>
      </p:sp>
    </p:spTree>
    <p:extLst>
      <p:ext uri="{BB962C8B-B14F-4D97-AF65-F5344CB8AC3E}">
        <p14:creationId xmlns:p14="http://schemas.microsoft.com/office/powerpoint/2010/main" val="16941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9ECA7-F364-284C-95C3-FF138803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36" y="1057106"/>
            <a:ext cx="10515600" cy="2852737"/>
          </a:xfrm>
        </p:spPr>
        <p:txBody>
          <a:bodyPr/>
          <a:lstStyle/>
          <a:p>
            <a:pPr algn="l"/>
            <a:r>
              <a:rPr lang="pt-BR" dirty="0" err="1">
                <a:solidFill>
                  <a:srgbClr val="FF0000"/>
                </a:solidFill>
              </a:rPr>
              <a:t>Tinkamas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vėdinimas</a:t>
            </a:r>
            <a:r>
              <a:rPr lang="pt-BR" dirty="0">
                <a:solidFill>
                  <a:srgbClr val="FF0000"/>
                </a:solidFill>
              </a:rPr>
              <a:t> – </a:t>
            </a:r>
            <a:r>
              <a:rPr lang="pt-BR" dirty="0" err="1">
                <a:solidFill>
                  <a:srgbClr val="FF0000"/>
                </a:solidFill>
              </a:rPr>
              <a:t>svarbi</a:t>
            </a:r>
            <a:r>
              <a:rPr lang="pt-BR" dirty="0">
                <a:solidFill>
                  <a:srgbClr val="FF0000"/>
                </a:solidFill>
              </a:rPr>
              <a:t> COVID-19 </a:t>
            </a:r>
            <a:r>
              <a:rPr lang="pt-BR" dirty="0" err="1">
                <a:solidFill>
                  <a:srgbClr val="FF0000"/>
                </a:solidFill>
              </a:rPr>
              <a:t>ligos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prevencijos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priemonė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1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" y="357447"/>
            <a:ext cx="10922923" cy="578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4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207818"/>
            <a:ext cx="10515600" cy="1379913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Tinkamos patalpų oro kokybės užtikrinimo svarba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99258" y="2236125"/>
            <a:ext cx="11048192" cy="4414057"/>
          </a:xfrm>
        </p:spPr>
        <p:txBody>
          <a:bodyPr/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Vaikai ir mokyklos darbuotojai didžiąją dienos dalį </a:t>
            </a:r>
            <a:r>
              <a:rPr lang="lt-LT" dirty="0" smtClean="0">
                <a:solidFill>
                  <a:schemeClr val="tx1"/>
                </a:solidFill>
              </a:rPr>
              <a:t>praleidžia mokyklos </a:t>
            </a:r>
            <a:r>
              <a:rPr lang="lt-LT" dirty="0">
                <a:solidFill>
                  <a:schemeClr val="tx1"/>
                </a:solidFill>
              </a:rPr>
              <a:t>pastate (6 – 8 valandos kiekvieną darbo dieną).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Vaikams</a:t>
            </a:r>
            <a:r>
              <a:rPr lang="lt-LT" dirty="0">
                <a:solidFill>
                  <a:schemeClr val="tx1"/>
                </a:solidFill>
              </a:rPr>
              <a:t>, pagal laiko trukmę praleidžiamą uždarose patalpose, mokykla yra antra vieta po buvimo namų patalpose.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Įrodyta</a:t>
            </a:r>
            <a:r>
              <a:rPr lang="lt-LT" dirty="0">
                <a:solidFill>
                  <a:schemeClr val="tx1"/>
                </a:solidFill>
              </a:rPr>
              <a:t>, kad klasių oro kokybė turi įtakos ne tik mokymosi sugebėjimams, bet ir sveikatai. </a:t>
            </a: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Netinkamas </a:t>
            </a:r>
            <a:r>
              <a:rPr lang="lt-LT" dirty="0">
                <a:solidFill>
                  <a:schemeClr val="tx1"/>
                </a:solidFill>
              </a:rPr>
              <a:t>patalpų vėdinimas siejamas su padidėjusia kvėpavimo takų infekcijų plitimo rizika.</a:t>
            </a:r>
          </a:p>
        </p:txBody>
      </p:sp>
    </p:spTree>
    <p:extLst>
      <p:ext uri="{BB962C8B-B14F-4D97-AF65-F5344CB8AC3E}">
        <p14:creationId xmlns:p14="http://schemas.microsoft.com/office/powerpoint/2010/main" val="407123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124692"/>
            <a:ext cx="10515600" cy="897773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Vėdinimo nauda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1612669"/>
            <a:ext cx="10515600" cy="4476981"/>
          </a:xfrm>
        </p:spPr>
        <p:txBody>
          <a:bodyPr/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Šviežio oro padavimas </a:t>
            </a: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Kenksmingų </a:t>
            </a:r>
            <a:r>
              <a:rPr lang="lt-LT" dirty="0">
                <a:solidFill>
                  <a:schemeClr val="tx1"/>
                </a:solidFill>
              </a:rPr>
              <a:t>medžiagų pašalinimas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Anglies </a:t>
            </a:r>
            <a:r>
              <a:rPr lang="lt-LT" dirty="0">
                <a:solidFill>
                  <a:schemeClr val="tx1"/>
                </a:solidFill>
              </a:rPr>
              <a:t>dvideginio pašalinimas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Nemalonių </a:t>
            </a:r>
            <a:r>
              <a:rPr lang="lt-LT" dirty="0">
                <a:solidFill>
                  <a:schemeClr val="tx1"/>
                </a:solidFill>
              </a:rPr>
              <a:t>kvapų pašalinimas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Įvairių </a:t>
            </a:r>
            <a:r>
              <a:rPr lang="lt-LT" dirty="0">
                <a:solidFill>
                  <a:schemeClr val="tx1"/>
                </a:solidFill>
              </a:rPr>
              <a:t>grybelių sporų kiekio ore sumažinimas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Oro </a:t>
            </a:r>
            <a:r>
              <a:rPr lang="lt-LT" dirty="0">
                <a:solidFill>
                  <a:schemeClr val="tx1"/>
                </a:solidFill>
              </a:rPr>
              <a:t>temperatūros reguliavimas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Santykinės </a:t>
            </a:r>
            <a:r>
              <a:rPr lang="lt-LT" dirty="0">
                <a:solidFill>
                  <a:schemeClr val="tx1"/>
                </a:solidFill>
              </a:rPr>
              <a:t>oro drėgmės reguliavimas</a:t>
            </a:r>
          </a:p>
        </p:txBody>
      </p:sp>
    </p:spTree>
    <p:extLst>
      <p:ext uri="{BB962C8B-B14F-4D97-AF65-F5344CB8AC3E}">
        <p14:creationId xmlns:p14="http://schemas.microsoft.com/office/powerpoint/2010/main" val="17315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108066"/>
            <a:ext cx="10515600" cy="831272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Prasta patalpų oro kokybė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939339"/>
            <a:ext cx="10515600" cy="2601884"/>
          </a:xfrm>
        </p:spPr>
        <p:txBody>
          <a:bodyPr/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Prasta mokyklų vidaus patalpų oro kokybė gali būti siejama su</a:t>
            </a:r>
            <a:r>
              <a:rPr lang="lt-LT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1</a:t>
            </a:r>
            <a:r>
              <a:rPr lang="lt-LT" dirty="0">
                <a:solidFill>
                  <a:schemeClr val="tx1"/>
                </a:solidFill>
              </a:rPr>
              <a:t>) nepakankamu patalpų vėdinimu, ypač žiemos metu;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2</a:t>
            </a:r>
            <a:r>
              <a:rPr lang="lt-LT" dirty="0">
                <a:solidFill>
                  <a:schemeClr val="tx1"/>
                </a:solidFill>
              </a:rPr>
              <a:t>) ne visada ir nekokybiškai valomomis mokymo patalpomis;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3</a:t>
            </a:r>
            <a:r>
              <a:rPr lang="lt-LT" dirty="0">
                <a:solidFill>
                  <a:schemeClr val="tx1"/>
                </a:solidFill>
              </a:rPr>
              <a:t>) dideliu mokinių skaičiaus buvimu vienoje patalpoje;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4</a:t>
            </a:r>
            <a:r>
              <a:rPr lang="lt-LT" dirty="0">
                <a:solidFill>
                  <a:schemeClr val="tx1"/>
                </a:solidFill>
              </a:rPr>
              <a:t>) statybinių produktų, naudojamų baldų ir kt.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3640975"/>
            <a:ext cx="5657850" cy="26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99753"/>
            <a:ext cx="10515600" cy="897774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CO2 koncentracija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1820487"/>
            <a:ext cx="10515600" cy="4269163"/>
          </a:xfrm>
        </p:spPr>
        <p:txBody>
          <a:bodyPr/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CO2 koncentracija – vidaus patalpų oro taršos indikatorius. </a:t>
            </a:r>
            <a:r>
              <a:rPr lang="lt-LT" dirty="0" smtClean="0">
                <a:solidFill>
                  <a:schemeClr val="tx1"/>
                </a:solidFill>
              </a:rPr>
              <a:t>Mokymo </a:t>
            </a:r>
            <a:r>
              <a:rPr lang="lt-LT" dirty="0">
                <a:solidFill>
                  <a:schemeClr val="tx1"/>
                </a:solidFill>
              </a:rPr>
              <a:t>klasėse ir mokymo kabinetuose vidutinė CO2 koncentracija, išmatuota laikotarpiu nuo pamokų pradžios iki pamokų pabaigos, neturi viršyti 2745 mg/m3 (1500 </a:t>
            </a:r>
            <a:r>
              <a:rPr lang="lt-LT" dirty="0" err="1">
                <a:solidFill>
                  <a:schemeClr val="tx1"/>
                </a:solidFill>
              </a:rPr>
              <a:t>ppm</a:t>
            </a:r>
            <a:r>
              <a:rPr lang="lt-LT" dirty="0">
                <a:solidFill>
                  <a:schemeClr val="tx1"/>
                </a:solidFill>
              </a:rPr>
              <a:t>). Vienkartinė didžiausia leidžiama CO2 koncentracija šių patalpų ore yra 9000 mg/m3 (5000 </a:t>
            </a:r>
            <a:r>
              <a:rPr lang="lt-LT" dirty="0" err="1">
                <a:solidFill>
                  <a:schemeClr val="tx1"/>
                </a:solidFill>
              </a:rPr>
              <a:t>ppm</a:t>
            </a:r>
            <a:r>
              <a:rPr lang="lt-LT" dirty="0">
                <a:solidFill>
                  <a:schemeClr val="tx1"/>
                </a:solidFill>
              </a:rPr>
              <a:t>).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Pagal </a:t>
            </a:r>
            <a:r>
              <a:rPr lang="lt-LT" dirty="0">
                <a:solidFill>
                  <a:schemeClr val="tx1"/>
                </a:solidFill>
              </a:rPr>
              <a:t>CO2 koncentraciją galima spręsti ar patalpa tinkamai vėdinama.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CO2 </a:t>
            </a:r>
            <a:r>
              <a:rPr lang="lt-LT" dirty="0">
                <a:solidFill>
                  <a:schemeClr val="tx1"/>
                </a:solidFill>
              </a:rPr>
              <a:t>koncentracija susijusi su kambario oro temperatūra ir drėgniu bei yra atvirkščiai susijusi su oro pasikeitimo sparta.</a:t>
            </a:r>
          </a:p>
        </p:txBody>
      </p:sp>
    </p:spTree>
    <p:extLst>
      <p:ext uri="{BB962C8B-B14F-4D97-AF65-F5344CB8AC3E}">
        <p14:creationId xmlns:p14="http://schemas.microsoft.com/office/powerpoint/2010/main" val="385160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2124" y="307572"/>
            <a:ext cx="10515600" cy="606828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rgbClr val="FF0000"/>
                </a:solidFill>
              </a:rPr>
              <a:t>Rekomendacijos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1138845"/>
            <a:ext cx="10515600" cy="4950806"/>
          </a:xfrm>
        </p:spPr>
        <p:txBody>
          <a:bodyPr>
            <a:normAutofit lnSpcReduction="10000"/>
          </a:bodyPr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Rekomenduojama patalpas vėdinti bent 10 – 15 minučių: Vėdinimo trukmė priklauso nuo įvairių faktorių (patalpų ploto, oro sąlygų, varstomų langų išdėstymo klasėje, jų ploto, meteorologinių sąlygų ir kt.);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Jei </a:t>
            </a:r>
            <a:r>
              <a:rPr lang="lt-LT" dirty="0">
                <a:solidFill>
                  <a:schemeClr val="tx1"/>
                </a:solidFill>
              </a:rPr>
              <a:t>vėdinama sudarant skersvėjį (atidaromi priešingose pusėse esantys langai ir (ar) durys) tuomet galima vėdinti trumpiau, jei skersvėjis nesudaromas – vėdinimo trukmė turėtų būti ilgesnė;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 smtClean="0">
                <a:solidFill>
                  <a:srgbClr val="FF0000"/>
                </a:solidFill>
              </a:rPr>
              <a:t>ATIDARYTI </a:t>
            </a:r>
            <a:r>
              <a:rPr lang="lt-LT" dirty="0">
                <a:solidFill>
                  <a:srgbClr val="FF0000"/>
                </a:solidFill>
              </a:rPr>
              <a:t>LANGUS TAIP PLAČIAI KAIP ĮMANOMA</a:t>
            </a:r>
            <a:r>
              <a:rPr lang="lt-LT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lt-LT" dirty="0">
                <a:solidFill>
                  <a:schemeClr val="tx1"/>
                </a:solidFill>
              </a:rPr>
              <a:t>Patalpas vėdinti prieš pamokas ir po kiekvienos pamokos; </a:t>
            </a:r>
            <a:r>
              <a:rPr lang="lt-LT" dirty="0" smtClean="0">
                <a:solidFill>
                  <a:schemeClr val="tx1"/>
                </a:solidFill>
              </a:rPr>
              <a:t>Vėdinant </a:t>
            </a:r>
            <a:r>
              <a:rPr lang="lt-LT" dirty="0">
                <a:solidFill>
                  <a:schemeClr val="tx1"/>
                </a:solidFill>
              </a:rPr>
              <a:t>patalpas vaikams neleisti būti klasėje;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Žiemos </a:t>
            </a:r>
            <a:r>
              <a:rPr lang="lt-LT" dirty="0">
                <a:solidFill>
                  <a:schemeClr val="tx1"/>
                </a:solidFill>
              </a:rPr>
              <a:t>metu taikyti intensyvaus vėdinimo principą;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Nustatyti </a:t>
            </a:r>
            <a:r>
              <a:rPr lang="lt-LT" dirty="0">
                <a:solidFill>
                  <a:schemeClr val="tx1"/>
                </a:solidFill>
              </a:rPr>
              <a:t>mechaninės vėdinimo sistemos įsijungimo laiką 1-2 val. iki pamokų pradžios;</a:t>
            </a:r>
          </a:p>
        </p:txBody>
      </p:sp>
    </p:spTree>
    <p:extLst>
      <p:ext uri="{BB962C8B-B14F-4D97-AF65-F5344CB8AC3E}">
        <p14:creationId xmlns:p14="http://schemas.microsoft.com/office/powerpoint/2010/main" val="107672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166255"/>
            <a:ext cx="10515600" cy="3399905"/>
          </a:xfrm>
        </p:spPr>
        <p:txBody>
          <a:bodyPr/>
          <a:lstStyle/>
          <a:p>
            <a:pPr algn="l"/>
            <a:r>
              <a:rPr lang="lt-LT" dirty="0">
                <a:solidFill>
                  <a:schemeClr val="tx1"/>
                </a:solidFill>
              </a:rPr>
              <a:t>Dar kartą įvertinti mokinių skaičių klasėje;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Tualetuose </a:t>
            </a:r>
            <a:r>
              <a:rPr lang="lt-LT" dirty="0">
                <a:solidFill>
                  <a:schemeClr val="tx1"/>
                </a:solidFill>
              </a:rPr>
              <a:t>nevarstyti langų, jeigu įrengtas mechaninis oro šalinimas; </a:t>
            </a: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Kanalinių </a:t>
            </a:r>
            <a:r>
              <a:rPr lang="lt-LT" dirty="0">
                <a:solidFill>
                  <a:schemeClr val="tx1"/>
                </a:solidFill>
              </a:rPr>
              <a:t>ventiliatorių veikimą tualetuose pakeisti į maksimalų (24/7); </a:t>
            </a:r>
            <a:endParaRPr lang="lt-LT" dirty="0" smtClean="0">
              <a:solidFill>
                <a:schemeClr val="tx1"/>
              </a:solidFill>
            </a:endParaRPr>
          </a:p>
          <a:p>
            <a:pPr algn="l"/>
            <a:r>
              <a:rPr lang="lt-LT" dirty="0" smtClean="0">
                <a:solidFill>
                  <a:schemeClr val="tx1"/>
                </a:solidFill>
              </a:rPr>
              <a:t>Jeigu </a:t>
            </a:r>
            <a:r>
              <a:rPr lang="lt-LT" dirty="0">
                <a:solidFill>
                  <a:schemeClr val="tx1"/>
                </a:solidFill>
              </a:rPr>
              <a:t>tualetuose neįrengti kanaliniai ventiliatoriai atidaryti langus.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5" y="2826326"/>
            <a:ext cx="9892146" cy="38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6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lnius sveikiau ">
      <a:dk1>
        <a:srgbClr val="5D6DB1"/>
      </a:dk1>
      <a:lt1>
        <a:srgbClr val="FFFFFF"/>
      </a:lt1>
      <a:dk2>
        <a:srgbClr val="B6462E"/>
      </a:dk2>
      <a:lt2>
        <a:srgbClr val="E6B3AE"/>
      </a:lt2>
      <a:accent1>
        <a:srgbClr val="4472C4"/>
      </a:accent1>
      <a:accent2>
        <a:srgbClr val="B6462E"/>
      </a:accent2>
      <a:accent3>
        <a:srgbClr val="A0A8D3"/>
      </a:accent3>
      <a:accent4>
        <a:srgbClr val="E19186"/>
      </a:accent4>
      <a:accent5>
        <a:srgbClr val="F8D3D0"/>
      </a:accent5>
      <a:accent6>
        <a:srgbClr val="FFFFFF"/>
      </a:accent6>
      <a:hlink>
        <a:srgbClr val="B6462E"/>
      </a:hlink>
      <a:folHlink>
        <a:srgbClr val="E1918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497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Tinkamas vėdinimas – svarbi COVID-19 ligos prevencijos priemonė</vt:lpstr>
      <vt:lpstr>PowerPoint Presentation</vt:lpstr>
      <vt:lpstr>Tinkamos patalpų oro kokybės užtikrinimo svarba</vt:lpstr>
      <vt:lpstr>Vėdinimo nauda</vt:lpstr>
      <vt:lpstr>Prasta patalpų oro kokybė</vt:lpstr>
      <vt:lpstr>CO2 koncentracija</vt:lpstr>
      <vt:lpstr>Rekomendacijos</vt:lpstr>
      <vt:lpstr>PowerPoint Presentation</vt:lpstr>
      <vt:lpstr>Rekomendacijos ruošiantis šaltajam laikotarpiui</vt:lpstr>
      <vt:lpstr>Priminimas apie pagrindines prevencijos priemones</vt:lpstr>
      <vt:lpstr>Mokykla - vaikų antri namai. Sudarykime jiems saugias sąlygas!</vt:lpstr>
      <vt:lpstr>PABAIGA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Petkevičius</dc:creator>
  <cp:lastModifiedBy>Naudotojas</cp:lastModifiedBy>
  <cp:revision>17</cp:revision>
  <dcterms:created xsi:type="dcterms:W3CDTF">2019-10-24T06:53:57Z</dcterms:created>
  <dcterms:modified xsi:type="dcterms:W3CDTF">2022-02-09T17:17:51Z</dcterms:modified>
</cp:coreProperties>
</file>